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4171" r:id="rId1"/>
  </p:sldMasterIdLst>
  <p:sldIdLst>
    <p:sldId id="259" r:id="rId2"/>
    <p:sldId id="262" r:id="rId3"/>
    <p:sldId id="264" r:id="rId4"/>
    <p:sldId id="260" r:id="rId5"/>
    <p:sldId id="258" r:id="rId6"/>
    <p:sldId id="263" r:id="rId7"/>
    <p:sldId id="261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74"/>
    <p:restoredTop sz="94737"/>
  </p:normalViewPr>
  <p:slideViewPr>
    <p:cSldViewPr snapToGrid="0" snapToObjects="1">
      <p:cViewPr varScale="1">
        <p:scale>
          <a:sx n="119" d="100"/>
          <a:sy n="119" d="100"/>
        </p:scale>
        <p:origin x="208" y="2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smtClean="0"/>
              <a:pPr/>
              <a:t>3/13/19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64543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3/13/19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6756798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3/13/19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585744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3/13/19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6258016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3/13/19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185932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3/13/19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0648595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3/13/19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4710184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5586B75A-687E-405C-8A0B-8D00578BA2C3}" type="datetimeFigureOut">
              <a:rPr lang="en-US" smtClean="0"/>
              <a:pPr/>
              <a:t>3/13/19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628025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5586B75A-687E-405C-8A0B-8D00578BA2C3}" type="datetimeFigureOut">
              <a:rPr lang="en-US" smtClean="0"/>
              <a:pPr/>
              <a:t>3/13/19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29028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3/13/19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19878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3/13/19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83425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3/13/19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74628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3/13/19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1445843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3/13/19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83513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3/13/19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82620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3/13/19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09638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3/13/19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5753325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5586B75A-687E-405C-8A0B-8D00578BA2C3}" type="datetimeFigureOut">
              <a:rPr lang="en-US" smtClean="0"/>
              <a:pPr/>
              <a:t>3/13/19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8072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72" r:id="rId1"/>
    <p:sldLayoutId id="2147484173" r:id="rId2"/>
    <p:sldLayoutId id="2147484174" r:id="rId3"/>
    <p:sldLayoutId id="2147484175" r:id="rId4"/>
    <p:sldLayoutId id="2147484176" r:id="rId5"/>
    <p:sldLayoutId id="2147484177" r:id="rId6"/>
    <p:sldLayoutId id="2147484178" r:id="rId7"/>
    <p:sldLayoutId id="2147484179" r:id="rId8"/>
    <p:sldLayoutId id="2147484180" r:id="rId9"/>
    <p:sldLayoutId id="2147484181" r:id="rId10"/>
    <p:sldLayoutId id="2147484182" r:id="rId11"/>
    <p:sldLayoutId id="2147484183" r:id="rId12"/>
    <p:sldLayoutId id="2147484184" r:id="rId13"/>
    <p:sldLayoutId id="2147484185" r:id="rId14"/>
    <p:sldLayoutId id="2147484186" r:id="rId15"/>
    <p:sldLayoutId id="2147484187" r:id="rId16"/>
    <p:sldLayoutId id="2147484188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E386C-2B2A-7247-BA6F-276A5105710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Finding the critical factors that drive mortality rates in major Canadian cities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D7D945-F297-9A45-8534-456306145C4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Mortality rates, health care access, behaviours and socioeconomic factors</a:t>
            </a:r>
          </a:p>
        </p:txBody>
      </p:sp>
    </p:spTree>
    <p:extLst>
      <p:ext uri="{BB962C8B-B14F-4D97-AF65-F5344CB8AC3E}">
        <p14:creationId xmlns:p14="http://schemas.microsoft.com/office/powerpoint/2010/main" val="41439209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98EEEC-9C17-AD43-BC57-1C2A6D12A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Hypotheses, Data Gathering and Analytical Approach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CC4A54-153B-9844-9295-7B458B526D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Key Questions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5014107-BA69-4C4A-ACD8-2CC34171B231}"/>
              </a:ext>
            </a:extLst>
          </p:cNvPr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3317856"/>
          </a:xfrm>
        </p:spPr>
        <p:txBody>
          <a:bodyPr/>
          <a:lstStyle/>
          <a:p>
            <a:r>
              <a:rPr lang="en-US" dirty="0"/>
              <a:t>Which city has the lowest mortality rate?</a:t>
            </a:r>
          </a:p>
          <a:p>
            <a:r>
              <a:rPr lang="en-US" dirty="0"/>
              <a:t>What are some of the key factors that drive these improved outcomes?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dirty="0"/>
              <a:t>	lifestyle?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dirty="0"/>
              <a:t>	health care access?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dirty="0"/>
              <a:t>	socioeconomic?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A5727A4-C6E7-2249-8995-2133BBC5FA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sz="2000" dirty="0"/>
              <a:t>Data Sources and Challenges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E3AF776-9BF2-A74D-A14D-71967F1BE18E}"/>
              </a:ext>
            </a:extLst>
          </p:cNvPr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3317856"/>
          </a:xfrm>
        </p:spPr>
        <p:txBody>
          <a:bodyPr>
            <a:normAutofit fontScale="92500"/>
          </a:bodyPr>
          <a:lstStyle/>
          <a:p>
            <a:r>
              <a:rPr lang="en-US" dirty="0"/>
              <a:t>Stats Canada, Canadian Medical Association, McGill University – list of Canadian hospitals</a:t>
            </a:r>
          </a:p>
          <a:p>
            <a:r>
              <a:rPr lang="en-US" dirty="0"/>
              <a:t>Cleaning included reviewing and putting cities into the correct CMAs</a:t>
            </a:r>
          </a:p>
          <a:p>
            <a:r>
              <a:rPr lang="en-US" dirty="0"/>
              <a:t>Challenges: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finding data, limited versus US, or at a cost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defining the same geographic areas across datasets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Initially used google API to identify hospitals but the API included more than hospitals</a:t>
            </a:r>
          </a:p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37D5A84-8618-1D45-8571-96921130770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Assessment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CB962F8-E226-7F45-8D4E-E7F6EB86BB66}"/>
              </a:ext>
            </a:extLst>
          </p:cNvPr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3317856"/>
          </a:xfrm>
        </p:spPr>
        <p:txBody>
          <a:bodyPr>
            <a:normAutofit/>
          </a:bodyPr>
          <a:lstStyle/>
          <a:p>
            <a:r>
              <a:rPr lang="en-US" dirty="0"/>
              <a:t>A total of 15 variables were assessed including: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lifestyle – smokers, drinking, obesity, BMI, perceived health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health care access – number of physicians in the community, number of hospitals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Socioeconomic – average income, poverty rates</a:t>
            </a:r>
          </a:p>
        </p:txBody>
      </p:sp>
    </p:spTree>
    <p:extLst>
      <p:ext uri="{BB962C8B-B14F-4D97-AF65-F5344CB8AC3E}">
        <p14:creationId xmlns:p14="http://schemas.microsoft.com/office/powerpoint/2010/main" val="23304023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4E57FF49-AB79-854F-ACA1-D51400515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Cleaning and Processing</a:t>
            </a:r>
          </a:p>
        </p:txBody>
      </p:sp>
      <p:pic>
        <p:nvPicPr>
          <p:cNvPr id="20" name="Content Placeholder 19">
            <a:extLst>
              <a:ext uri="{FF2B5EF4-FFF2-40B4-BE49-F238E27FC236}">
                <a16:creationId xmlns:a16="http://schemas.microsoft.com/office/drawing/2014/main" id="{7AFCE452-362B-1047-B31C-FA0E5094C2E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337804" y="2552768"/>
            <a:ext cx="5307329" cy="3317080"/>
          </a:xfrm>
        </p:spPr>
      </p:pic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0E822E0C-13AF-6947-B5B5-F7EA32348E6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788670" y="2552768"/>
            <a:ext cx="5307330" cy="3317081"/>
          </a:xfrm>
        </p:spPr>
      </p:pic>
    </p:spTree>
    <p:extLst>
      <p:ext uri="{BB962C8B-B14F-4D97-AF65-F5344CB8AC3E}">
        <p14:creationId xmlns:p14="http://schemas.microsoft.com/office/powerpoint/2010/main" val="33401060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021BC-A934-C845-88A2-2C47CE7D6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impact does lifestyle and perceived health have on mortality?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4FBA23-95C2-484B-A4C3-FEE0D3409F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11830" y="2628257"/>
            <a:ext cx="2087217" cy="300723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P-value testing shows no relationship between weight, and mortality rates.  However, health   perceptions, such as  stress and mental health are correlated to mortality rates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204C41-79C3-2347-B9C4-437940401495}"/>
              </a:ext>
            </a:extLst>
          </p:cNvPr>
          <p:cNvSpPr txBox="1"/>
          <p:nvPr/>
        </p:nvSpPr>
        <p:spPr>
          <a:xfrm>
            <a:off x="589735" y="4959626"/>
            <a:ext cx="104387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P-value = .125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7BF2CC5-A1E0-3644-B8BE-56A4E772C2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957" y="2369191"/>
            <a:ext cx="3214701" cy="252086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B55EDED-F47F-8F44-AFEE-DC546B25F643}"/>
              </a:ext>
            </a:extLst>
          </p:cNvPr>
          <p:cNvSpPr txBox="1"/>
          <p:nvPr/>
        </p:nvSpPr>
        <p:spPr>
          <a:xfrm>
            <a:off x="9102528" y="6444612"/>
            <a:ext cx="104387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P-value = .006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4D4D2A-ABD6-CE41-9C00-8D9BBA412D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8935" y="2214088"/>
            <a:ext cx="5390870" cy="4230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7473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2D64F2-9CF7-7F4A-BA99-F960348C3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Mortality Rates by CMA with health services access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8B02BA9-676A-C642-8382-771C0631C4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05931" y="2603500"/>
            <a:ext cx="5124450" cy="3416300"/>
          </a:xfrm>
        </p:spPr>
      </p:pic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F033FC1-7447-F34C-863B-8AF07E3D663A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920480" y="5612204"/>
            <a:ext cx="10539999" cy="84955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Canada’s 6 largest census metropolitan areas enjoy the lowest mortality rates, these </a:t>
            </a:r>
            <a:r>
              <a:rPr lang="en-US" dirty="0" err="1"/>
              <a:t>centres</a:t>
            </a:r>
            <a:r>
              <a:rPr lang="en-US" dirty="0"/>
              <a:t> also have the highest concentration of doctors(as indicated by the size of the circle), specialists who are required to treat major health issues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EB657B-E7AB-534C-ABE2-60120EBA29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70157"/>
            <a:ext cx="6539948" cy="32699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6DB0BB-E8D5-2244-B20C-C7BA5C5C96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4882" y="2500504"/>
            <a:ext cx="5896688" cy="2318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0303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0B291-98F7-6843-B073-3096C8813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Impact of income on mortality rates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392FD6-5031-3A42-8A80-AAF11DCBE7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49478" y="2738304"/>
            <a:ext cx="3150042" cy="3146028"/>
          </a:xfrm>
        </p:spPr>
        <p:txBody>
          <a:bodyPr>
            <a:normAutofit/>
          </a:bodyPr>
          <a:lstStyle/>
          <a:p>
            <a:r>
              <a:rPr lang="en-US" dirty="0"/>
              <a:t>Communities with higher income do not enjoy higher mortality rates.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9AF7EB-5559-9A4D-974A-E7C1A311E3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0" y="2395122"/>
            <a:ext cx="5837368" cy="4145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9139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4B0AA-39AC-4540-BDE4-85A74E941B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DB05F9-400A-D043-92DB-91A7FB9E7B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Mortality rates are best in Toronto, Calgary, Edmonton, Vancouver and Ottawa/Gatineau</a:t>
            </a:r>
          </a:p>
          <a:p>
            <a:r>
              <a:rPr lang="en-US" dirty="0"/>
              <a:t>Our initial perceptions on what would drive improved mortality rates did not hold true</a:t>
            </a:r>
          </a:p>
          <a:p>
            <a:pPr lvl="1"/>
            <a:r>
              <a:rPr lang="en-US" dirty="0"/>
              <a:t>Issues are more complex than they seem</a:t>
            </a:r>
          </a:p>
          <a:p>
            <a:r>
              <a:rPr lang="en-US" dirty="0"/>
              <a:t>Living in major </a:t>
            </a:r>
            <a:r>
              <a:rPr lang="en-US" dirty="0" err="1"/>
              <a:t>centres</a:t>
            </a:r>
            <a:r>
              <a:rPr lang="en-US" dirty="0"/>
              <a:t> with access to more medical specialists has an impact as well as ones own perception of health, state of mental health and stress</a:t>
            </a:r>
          </a:p>
        </p:txBody>
      </p:sp>
    </p:spTree>
    <p:extLst>
      <p:ext uri="{BB962C8B-B14F-4D97-AF65-F5344CB8AC3E}">
        <p14:creationId xmlns:p14="http://schemas.microsoft.com/office/powerpoint/2010/main" val="241940441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{B55338E2-B459-D84C-9D27-D207435555DD}tf10001076</Template>
  <TotalTime>3014</TotalTime>
  <Words>339</Words>
  <Application>Microsoft Macintosh PowerPoint</Application>
  <PresentationFormat>Widescreen</PresentationFormat>
  <Paragraphs>35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Century Gothic</vt:lpstr>
      <vt:lpstr>Wingdings</vt:lpstr>
      <vt:lpstr>Wingdings 3</vt:lpstr>
      <vt:lpstr>Ion Boardroom</vt:lpstr>
      <vt:lpstr>Finding the critical factors that drive mortality rates in major Canadian cities</vt:lpstr>
      <vt:lpstr>Hypotheses, Data Gathering and Analytical Approach</vt:lpstr>
      <vt:lpstr>Cleaning and Processing</vt:lpstr>
      <vt:lpstr>What impact does lifestyle and perceived health have on mortality?</vt:lpstr>
      <vt:lpstr>Mortality Rates by CMA with health services access</vt:lpstr>
      <vt:lpstr>Impact of income on mortality rates</vt:lpstr>
      <vt:lpstr>Conclusions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dc:creator>Avis Sokol</dc:creator>
  <cp:lastModifiedBy>Avis Sokol</cp:lastModifiedBy>
  <cp:revision>23</cp:revision>
  <cp:lastPrinted>2019-03-13T15:42:24Z</cp:lastPrinted>
  <dcterms:created xsi:type="dcterms:W3CDTF">2019-03-11T19:22:26Z</dcterms:created>
  <dcterms:modified xsi:type="dcterms:W3CDTF">2019-03-13T22:41:29Z</dcterms:modified>
</cp:coreProperties>
</file>